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9" r:id="rId14"/>
    <p:sldId id="270" r:id="rId15"/>
    <p:sldId id="276" r:id="rId16"/>
    <p:sldId id="271" r:id="rId17"/>
    <p:sldId id="272" r:id="rId18"/>
    <p:sldId id="273" r:id="rId19"/>
    <p:sldId id="274" r:id="rId20"/>
    <p:sldId id="275" r:id="rId21"/>
    <p:sldId id="279" r:id="rId22"/>
    <p:sldId id="278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3CAD3-4993-4869-A05A-BA488CFD21B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6FA5E9D-7DF0-4B97-BBB2-D18D3EDE4BAA}">
      <dgm:prSet/>
      <dgm:spPr/>
      <dgm:t>
        <a:bodyPr/>
        <a:lstStyle/>
        <a:p>
          <a:r>
            <a:rPr lang="en-US"/>
            <a:t>Extracting</a:t>
          </a:r>
        </a:p>
      </dgm:t>
    </dgm:pt>
    <dgm:pt modelId="{E29CE44B-2CFA-49C0-8996-F8D881080198}" type="parTrans" cxnId="{A17B24A4-2A0A-4177-81F2-E3C5CFC6A1F0}">
      <dgm:prSet/>
      <dgm:spPr/>
      <dgm:t>
        <a:bodyPr/>
        <a:lstStyle/>
        <a:p>
          <a:endParaRPr lang="en-US"/>
        </a:p>
      </dgm:t>
    </dgm:pt>
    <dgm:pt modelId="{0DCC56FD-29D8-40C6-877A-FB3598E3659C}" type="sibTrans" cxnId="{A17B24A4-2A0A-4177-81F2-E3C5CFC6A1F0}">
      <dgm:prSet/>
      <dgm:spPr/>
      <dgm:t>
        <a:bodyPr/>
        <a:lstStyle/>
        <a:p>
          <a:endParaRPr lang="en-US"/>
        </a:p>
      </dgm:t>
    </dgm:pt>
    <dgm:pt modelId="{62BFF78D-8D1E-4D6E-9B00-89A8B2B57619}">
      <dgm:prSet/>
      <dgm:spPr/>
      <dgm:t>
        <a:bodyPr/>
        <a:lstStyle/>
        <a:p>
          <a:r>
            <a:rPr lang="en-US" dirty="0"/>
            <a:t>Extracting numbers from strings</a:t>
          </a:r>
        </a:p>
      </dgm:t>
    </dgm:pt>
    <dgm:pt modelId="{1511F9C9-A4C9-42AB-B4A0-8F3E6CD22698}" type="parTrans" cxnId="{86FA5429-13C2-442B-8A74-3DAA20D296D8}">
      <dgm:prSet/>
      <dgm:spPr/>
      <dgm:t>
        <a:bodyPr/>
        <a:lstStyle/>
        <a:p>
          <a:endParaRPr lang="en-US"/>
        </a:p>
      </dgm:t>
    </dgm:pt>
    <dgm:pt modelId="{5FF3D0C9-DEDC-4A59-8782-571DB1D9C086}" type="sibTrans" cxnId="{86FA5429-13C2-442B-8A74-3DAA20D296D8}">
      <dgm:prSet/>
      <dgm:spPr/>
      <dgm:t>
        <a:bodyPr/>
        <a:lstStyle/>
        <a:p>
          <a:endParaRPr lang="en-US"/>
        </a:p>
      </dgm:t>
    </dgm:pt>
    <dgm:pt modelId="{2526E0D8-E67E-4A2A-8E23-BCBF210E189B}">
      <dgm:prSet/>
      <dgm:spPr/>
      <dgm:t>
        <a:bodyPr/>
        <a:lstStyle/>
        <a:p>
          <a:r>
            <a:rPr lang="en-US"/>
            <a:t>Checking</a:t>
          </a:r>
        </a:p>
      </dgm:t>
    </dgm:pt>
    <dgm:pt modelId="{214FF378-9846-45DC-B5BA-D3C286289A0A}" type="parTrans" cxnId="{E603FDE5-65DF-4A36-B67B-ED5CBAEDF3BA}">
      <dgm:prSet/>
      <dgm:spPr/>
      <dgm:t>
        <a:bodyPr/>
        <a:lstStyle/>
        <a:p>
          <a:endParaRPr lang="en-US"/>
        </a:p>
      </dgm:t>
    </dgm:pt>
    <dgm:pt modelId="{AA8A72B8-C6DA-40E8-A031-131991C63419}" type="sibTrans" cxnId="{E603FDE5-65DF-4A36-B67B-ED5CBAEDF3BA}">
      <dgm:prSet/>
      <dgm:spPr/>
      <dgm:t>
        <a:bodyPr/>
        <a:lstStyle/>
        <a:p>
          <a:endParaRPr lang="en-US"/>
        </a:p>
      </dgm:t>
    </dgm:pt>
    <dgm:pt modelId="{8359D798-534F-4A39-ABD1-2FE15EC3A861}">
      <dgm:prSet/>
      <dgm:spPr/>
      <dgm:t>
        <a:bodyPr/>
        <a:lstStyle/>
        <a:p>
          <a:r>
            <a:rPr lang="en-US"/>
            <a:t>Checking column types &amp; Converting Column types</a:t>
          </a:r>
        </a:p>
      </dgm:t>
    </dgm:pt>
    <dgm:pt modelId="{C55C051A-1D1B-4698-B581-6E8579476757}" type="parTrans" cxnId="{394BB970-F3FD-4090-BEFD-C5B468E99266}">
      <dgm:prSet/>
      <dgm:spPr/>
      <dgm:t>
        <a:bodyPr/>
        <a:lstStyle/>
        <a:p>
          <a:endParaRPr lang="en-US"/>
        </a:p>
      </dgm:t>
    </dgm:pt>
    <dgm:pt modelId="{638475B4-AD13-4DDC-8692-D27A36D51990}" type="sibTrans" cxnId="{394BB970-F3FD-4090-BEFD-C5B468E99266}">
      <dgm:prSet/>
      <dgm:spPr/>
      <dgm:t>
        <a:bodyPr/>
        <a:lstStyle/>
        <a:p>
          <a:endParaRPr lang="en-US"/>
        </a:p>
      </dgm:t>
    </dgm:pt>
    <dgm:pt modelId="{E84CEA6A-A7FD-4B28-A0E0-5A20653C036F}">
      <dgm:prSet/>
      <dgm:spPr/>
      <dgm:t>
        <a:bodyPr/>
        <a:lstStyle/>
        <a:p>
          <a:r>
            <a:rPr lang="en-US"/>
            <a:t>Dropping</a:t>
          </a:r>
        </a:p>
      </dgm:t>
    </dgm:pt>
    <dgm:pt modelId="{CFCDF86D-0521-4C9D-B388-A8960B497E3A}" type="parTrans" cxnId="{2EC8653A-A970-4122-9458-91C08A14C98D}">
      <dgm:prSet/>
      <dgm:spPr/>
      <dgm:t>
        <a:bodyPr/>
        <a:lstStyle/>
        <a:p>
          <a:endParaRPr lang="en-US"/>
        </a:p>
      </dgm:t>
    </dgm:pt>
    <dgm:pt modelId="{F22D6B3E-C82D-41E6-A362-7D99189C5DBE}" type="sibTrans" cxnId="{2EC8653A-A970-4122-9458-91C08A14C98D}">
      <dgm:prSet/>
      <dgm:spPr/>
      <dgm:t>
        <a:bodyPr/>
        <a:lstStyle/>
        <a:p>
          <a:endParaRPr lang="en-US"/>
        </a:p>
      </dgm:t>
    </dgm:pt>
    <dgm:pt modelId="{6521CC70-F52C-44C8-8369-1539C46CF866}">
      <dgm:prSet/>
      <dgm:spPr/>
      <dgm:t>
        <a:bodyPr/>
        <a:lstStyle/>
        <a:p>
          <a:r>
            <a:rPr lang="en-US"/>
            <a:t>Dropping missing data and removing irrelavent columns</a:t>
          </a:r>
        </a:p>
      </dgm:t>
    </dgm:pt>
    <dgm:pt modelId="{F3036B0D-EEC8-4931-A5C3-A175EF2885F4}" type="parTrans" cxnId="{3ECE7E12-F5D1-4F15-A041-0827F97B9D08}">
      <dgm:prSet/>
      <dgm:spPr/>
      <dgm:t>
        <a:bodyPr/>
        <a:lstStyle/>
        <a:p>
          <a:endParaRPr lang="en-US"/>
        </a:p>
      </dgm:t>
    </dgm:pt>
    <dgm:pt modelId="{F35DB6C1-66A4-454B-BA24-61F81A634907}" type="sibTrans" cxnId="{3ECE7E12-F5D1-4F15-A041-0827F97B9D08}">
      <dgm:prSet/>
      <dgm:spPr/>
      <dgm:t>
        <a:bodyPr/>
        <a:lstStyle/>
        <a:p>
          <a:endParaRPr lang="en-US"/>
        </a:p>
      </dgm:t>
    </dgm:pt>
    <dgm:pt modelId="{E4E6B43B-162B-7243-BF12-BD027F3B8A71}" type="pres">
      <dgm:prSet presAssocID="{A243CAD3-4993-4869-A05A-BA488CFD21B2}" presName="Name0" presStyleCnt="0">
        <dgm:presLayoutVars>
          <dgm:dir/>
          <dgm:animLvl val="lvl"/>
          <dgm:resizeHandles val="exact"/>
        </dgm:presLayoutVars>
      </dgm:prSet>
      <dgm:spPr/>
    </dgm:pt>
    <dgm:pt modelId="{319AC7F0-763D-5D48-ADDD-0FB068205ABC}" type="pres">
      <dgm:prSet presAssocID="{56FA5E9D-7DF0-4B97-BBB2-D18D3EDE4BAA}" presName="linNode" presStyleCnt="0"/>
      <dgm:spPr/>
    </dgm:pt>
    <dgm:pt modelId="{E439FE15-8F0A-F04E-82D7-6F3D070AD816}" type="pres">
      <dgm:prSet presAssocID="{56FA5E9D-7DF0-4B97-BBB2-D18D3EDE4BAA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5EE3FF91-64C1-FD4A-BF38-410B296FE3C5}" type="pres">
      <dgm:prSet presAssocID="{56FA5E9D-7DF0-4B97-BBB2-D18D3EDE4BAA}" presName="descendantText" presStyleLbl="alignAccFollowNode1" presStyleIdx="0" presStyleCnt="3">
        <dgm:presLayoutVars>
          <dgm:bulletEnabled/>
        </dgm:presLayoutVars>
      </dgm:prSet>
      <dgm:spPr/>
    </dgm:pt>
    <dgm:pt modelId="{0C6CDF01-C3A4-BF43-B31F-B1AA65574804}" type="pres">
      <dgm:prSet presAssocID="{0DCC56FD-29D8-40C6-877A-FB3598E3659C}" presName="sp" presStyleCnt="0"/>
      <dgm:spPr/>
    </dgm:pt>
    <dgm:pt modelId="{92100785-9CDB-874E-8B1E-558483E2DA70}" type="pres">
      <dgm:prSet presAssocID="{2526E0D8-E67E-4A2A-8E23-BCBF210E189B}" presName="linNode" presStyleCnt="0"/>
      <dgm:spPr/>
    </dgm:pt>
    <dgm:pt modelId="{130036F0-8DEB-1C43-A067-F13B8FD4A2FD}" type="pres">
      <dgm:prSet presAssocID="{2526E0D8-E67E-4A2A-8E23-BCBF210E189B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4D64208E-D95B-2C45-ABC7-B756767A9279}" type="pres">
      <dgm:prSet presAssocID="{2526E0D8-E67E-4A2A-8E23-BCBF210E189B}" presName="descendantText" presStyleLbl="alignAccFollowNode1" presStyleIdx="1" presStyleCnt="3">
        <dgm:presLayoutVars>
          <dgm:bulletEnabled/>
        </dgm:presLayoutVars>
      </dgm:prSet>
      <dgm:spPr/>
    </dgm:pt>
    <dgm:pt modelId="{57C2052D-DF59-7B48-87B2-AEA88A84AF76}" type="pres">
      <dgm:prSet presAssocID="{AA8A72B8-C6DA-40E8-A031-131991C63419}" presName="sp" presStyleCnt="0"/>
      <dgm:spPr/>
    </dgm:pt>
    <dgm:pt modelId="{F4A45839-39D2-F341-9A10-A59FC87CE759}" type="pres">
      <dgm:prSet presAssocID="{E84CEA6A-A7FD-4B28-A0E0-5A20653C036F}" presName="linNode" presStyleCnt="0"/>
      <dgm:spPr/>
    </dgm:pt>
    <dgm:pt modelId="{77BB00DD-6D77-DA4A-8E0B-B028E0DED46C}" type="pres">
      <dgm:prSet presAssocID="{E84CEA6A-A7FD-4B28-A0E0-5A20653C036F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9D46CD7C-B51D-4949-8FB0-716B5E182DB7}" type="pres">
      <dgm:prSet presAssocID="{E84CEA6A-A7FD-4B28-A0E0-5A20653C036F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AFCAC511-D490-D746-9AD4-437C29255F00}" type="presOf" srcId="{E84CEA6A-A7FD-4B28-A0E0-5A20653C036F}" destId="{77BB00DD-6D77-DA4A-8E0B-B028E0DED46C}" srcOrd="0" destOrd="0" presId="urn:microsoft.com/office/officeart/2016/7/layout/VerticalSolidActionList"/>
    <dgm:cxn modelId="{3ECE7E12-F5D1-4F15-A041-0827F97B9D08}" srcId="{E84CEA6A-A7FD-4B28-A0E0-5A20653C036F}" destId="{6521CC70-F52C-44C8-8369-1539C46CF866}" srcOrd="0" destOrd="0" parTransId="{F3036B0D-EEC8-4931-A5C3-A175EF2885F4}" sibTransId="{F35DB6C1-66A4-454B-BA24-61F81A634907}"/>
    <dgm:cxn modelId="{86FA5429-13C2-442B-8A74-3DAA20D296D8}" srcId="{56FA5E9D-7DF0-4B97-BBB2-D18D3EDE4BAA}" destId="{62BFF78D-8D1E-4D6E-9B00-89A8B2B57619}" srcOrd="0" destOrd="0" parTransId="{1511F9C9-A4C9-42AB-B4A0-8F3E6CD22698}" sibTransId="{5FF3D0C9-DEDC-4A59-8782-571DB1D9C086}"/>
    <dgm:cxn modelId="{6C7AA932-03D0-4040-9148-5F16F4DCEF85}" type="presOf" srcId="{2526E0D8-E67E-4A2A-8E23-BCBF210E189B}" destId="{130036F0-8DEB-1C43-A067-F13B8FD4A2FD}" srcOrd="0" destOrd="0" presId="urn:microsoft.com/office/officeart/2016/7/layout/VerticalSolidActionList"/>
    <dgm:cxn modelId="{2EC8653A-A970-4122-9458-91C08A14C98D}" srcId="{A243CAD3-4993-4869-A05A-BA488CFD21B2}" destId="{E84CEA6A-A7FD-4B28-A0E0-5A20653C036F}" srcOrd="2" destOrd="0" parTransId="{CFCDF86D-0521-4C9D-B388-A8960B497E3A}" sibTransId="{F22D6B3E-C82D-41E6-A362-7D99189C5DBE}"/>
    <dgm:cxn modelId="{9030054B-B090-7048-9EE9-4FCCD9DDB66E}" type="presOf" srcId="{6521CC70-F52C-44C8-8369-1539C46CF866}" destId="{9D46CD7C-B51D-4949-8FB0-716B5E182DB7}" srcOrd="0" destOrd="0" presId="urn:microsoft.com/office/officeart/2016/7/layout/VerticalSolidActionList"/>
    <dgm:cxn modelId="{2C4ADA53-F59F-1C45-B8EC-61177D4386D4}" type="presOf" srcId="{62BFF78D-8D1E-4D6E-9B00-89A8B2B57619}" destId="{5EE3FF91-64C1-FD4A-BF38-410B296FE3C5}" srcOrd="0" destOrd="0" presId="urn:microsoft.com/office/officeart/2016/7/layout/VerticalSolidActionList"/>
    <dgm:cxn modelId="{6E689254-2371-844E-8BCB-F5B4A005D5DF}" type="presOf" srcId="{8359D798-534F-4A39-ABD1-2FE15EC3A861}" destId="{4D64208E-D95B-2C45-ABC7-B756767A9279}" srcOrd="0" destOrd="0" presId="urn:microsoft.com/office/officeart/2016/7/layout/VerticalSolidActionList"/>
    <dgm:cxn modelId="{394BB970-F3FD-4090-BEFD-C5B468E99266}" srcId="{2526E0D8-E67E-4A2A-8E23-BCBF210E189B}" destId="{8359D798-534F-4A39-ABD1-2FE15EC3A861}" srcOrd="0" destOrd="0" parTransId="{C55C051A-1D1B-4698-B581-6E8579476757}" sibTransId="{638475B4-AD13-4DDC-8692-D27A36D51990}"/>
    <dgm:cxn modelId="{A17B24A4-2A0A-4177-81F2-E3C5CFC6A1F0}" srcId="{A243CAD3-4993-4869-A05A-BA488CFD21B2}" destId="{56FA5E9D-7DF0-4B97-BBB2-D18D3EDE4BAA}" srcOrd="0" destOrd="0" parTransId="{E29CE44B-2CFA-49C0-8996-F8D881080198}" sibTransId="{0DCC56FD-29D8-40C6-877A-FB3598E3659C}"/>
    <dgm:cxn modelId="{35EB01C0-7042-A941-83E1-EAC55E81F618}" type="presOf" srcId="{A243CAD3-4993-4869-A05A-BA488CFD21B2}" destId="{E4E6B43B-162B-7243-BF12-BD027F3B8A71}" srcOrd="0" destOrd="0" presId="urn:microsoft.com/office/officeart/2016/7/layout/VerticalSolidActionList"/>
    <dgm:cxn modelId="{3D2C7EE5-0787-374F-A1C0-272A7876D3DB}" type="presOf" srcId="{56FA5E9D-7DF0-4B97-BBB2-D18D3EDE4BAA}" destId="{E439FE15-8F0A-F04E-82D7-6F3D070AD816}" srcOrd="0" destOrd="0" presId="urn:microsoft.com/office/officeart/2016/7/layout/VerticalSolidActionList"/>
    <dgm:cxn modelId="{E603FDE5-65DF-4A36-B67B-ED5CBAEDF3BA}" srcId="{A243CAD3-4993-4869-A05A-BA488CFD21B2}" destId="{2526E0D8-E67E-4A2A-8E23-BCBF210E189B}" srcOrd="1" destOrd="0" parTransId="{214FF378-9846-45DC-B5BA-D3C286289A0A}" sibTransId="{AA8A72B8-C6DA-40E8-A031-131991C63419}"/>
    <dgm:cxn modelId="{8E5C6650-42B7-2A49-AEA6-D7093226309B}" type="presParOf" srcId="{E4E6B43B-162B-7243-BF12-BD027F3B8A71}" destId="{319AC7F0-763D-5D48-ADDD-0FB068205ABC}" srcOrd="0" destOrd="0" presId="urn:microsoft.com/office/officeart/2016/7/layout/VerticalSolidActionList"/>
    <dgm:cxn modelId="{E3D4EFFB-2855-404F-88CE-96C72983C5C9}" type="presParOf" srcId="{319AC7F0-763D-5D48-ADDD-0FB068205ABC}" destId="{E439FE15-8F0A-F04E-82D7-6F3D070AD816}" srcOrd="0" destOrd="0" presId="urn:microsoft.com/office/officeart/2016/7/layout/VerticalSolidActionList"/>
    <dgm:cxn modelId="{F439DE28-F8D9-8444-87C2-5AB4ED1DCD7A}" type="presParOf" srcId="{319AC7F0-763D-5D48-ADDD-0FB068205ABC}" destId="{5EE3FF91-64C1-FD4A-BF38-410B296FE3C5}" srcOrd="1" destOrd="0" presId="urn:microsoft.com/office/officeart/2016/7/layout/VerticalSolidActionList"/>
    <dgm:cxn modelId="{BA89056A-AC26-EB4C-BD93-C2AB4E7058C0}" type="presParOf" srcId="{E4E6B43B-162B-7243-BF12-BD027F3B8A71}" destId="{0C6CDF01-C3A4-BF43-B31F-B1AA65574804}" srcOrd="1" destOrd="0" presId="urn:microsoft.com/office/officeart/2016/7/layout/VerticalSolidActionList"/>
    <dgm:cxn modelId="{AE23888F-3390-7140-B292-C25B24813029}" type="presParOf" srcId="{E4E6B43B-162B-7243-BF12-BD027F3B8A71}" destId="{92100785-9CDB-874E-8B1E-558483E2DA70}" srcOrd="2" destOrd="0" presId="urn:microsoft.com/office/officeart/2016/7/layout/VerticalSolidActionList"/>
    <dgm:cxn modelId="{7ECC76E6-A12C-BE4A-B1E9-D870042C1907}" type="presParOf" srcId="{92100785-9CDB-874E-8B1E-558483E2DA70}" destId="{130036F0-8DEB-1C43-A067-F13B8FD4A2FD}" srcOrd="0" destOrd="0" presId="urn:microsoft.com/office/officeart/2016/7/layout/VerticalSolidActionList"/>
    <dgm:cxn modelId="{478AF690-63CE-EB4B-B8FD-5F15C03F3F8B}" type="presParOf" srcId="{92100785-9CDB-874E-8B1E-558483E2DA70}" destId="{4D64208E-D95B-2C45-ABC7-B756767A9279}" srcOrd="1" destOrd="0" presId="urn:microsoft.com/office/officeart/2016/7/layout/VerticalSolidActionList"/>
    <dgm:cxn modelId="{D5282108-52E5-5343-A982-299CF1BBB11E}" type="presParOf" srcId="{E4E6B43B-162B-7243-BF12-BD027F3B8A71}" destId="{57C2052D-DF59-7B48-87B2-AEA88A84AF76}" srcOrd="3" destOrd="0" presId="urn:microsoft.com/office/officeart/2016/7/layout/VerticalSolidActionList"/>
    <dgm:cxn modelId="{E39CFFCF-C3BC-924D-BE92-0401528DE695}" type="presParOf" srcId="{E4E6B43B-162B-7243-BF12-BD027F3B8A71}" destId="{F4A45839-39D2-F341-9A10-A59FC87CE759}" srcOrd="4" destOrd="0" presId="urn:microsoft.com/office/officeart/2016/7/layout/VerticalSolidActionList"/>
    <dgm:cxn modelId="{FC916979-C5C5-9A4F-AB49-4B4FD373154A}" type="presParOf" srcId="{F4A45839-39D2-F341-9A10-A59FC87CE759}" destId="{77BB00DD-6D77-DA4A-8E0B-B028E0DED46C}" srcOrd="0" destOrd="0" presId="urn:microsoft.com/office/officeart/2016/7/layout/VerticalSolidActionList"/>
    <dgm:cxn modelId="{8ED98578-10F5-3243-BE60-BA02D4824BA4}" type="presParOf" srcId="{F4A45839-39D2-F341-9A10-A59FC87CE759}" destId="{9D46CD7C-B51D-4949-8FB0-716B5E182DB7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3FF91-64C1-FD4A-BF38-410B296FE3C5}">
      <dsp:nvSpPr>
        <dsp:cNvPr id="0" name=""/>
        <dsp:cNvSpPr/>
      </dsp:nvSpPr>
      <dsp:spPr>
        <a:xfrm>
          <a:off x="2103120" y="1361"/>
          <a:ext cx="8412480" cy="13957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525" rIns="163225" bIns="35452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Extracting numbers from strings</a:t>
          </a:r>
        </a:p>
      </dsp:txBody>
      <dsp:txXfrm>
        <a:off x="2103120" y="1361"/>
        <a:ext cx="8412480" cy="1395769"/>
      </dsp:txXfrm>
    </dsp:sp>
    <dsp:sp modelId="{E439FE15-8F0A-F04E-82D7-6F3D070AD816}">
      <dsp:nvSpPr>
        <dsp:cNvPr id="0" name=""/>
        <dsp:cNvSpPr/>
      </dsp:nvSpPr>
      <dsp:spPr>
        <a:xfrm>
          <a:off x="0" y="1361"/>
          <a:ext cx="2103120" cy="13957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871" rIns="111290" bIns="13787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Extracting</a:t>
          </a:r>
        </a:p>
      </dsp:txBody>
      <dsp:txXfrm>
        <a:off x="0" y="1361"/>
        <a:ext cx="2103120" cy="1395769"/>
      </dsp:txXfrm>
    </dsp:sp>
    <dsp:sp modelId="{4D64208E-D95B-2C45-ABC7-B756767A9279}">
      <dsp:nvSpPr>
        <dsp:cNvPr id="0" name=""/>
        <dsp:cNvSpPr/>
      </dsp:nvSpPr>
      <dsp:spPr>
        <a:xfrm>
          <a:off x="2103120" y="1480877"/>
          <a:ext cx="8412480" cy="1395769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525" rIns="163225" bIns="35452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Checking column types &amp; Converting Column types</a:t>
          </a:r>
        </a:p>
      </dsp:txBody>
      <dsp:txXfrm>
        <a:off x="2103120" y="1480877"/>
        <a:ext cx="8412480" cy="1395769"/>
      </dsp:txXfrm>
    </dsp:sp>
    <dsp:sp modelId="{130036F0-8DEB-1C43-A067-F13B8FD4A2FD}">
      <dsp:nvSpPr>
        <dsp:cNvPr id="0" name=""/>
        <dsp:cNvSpPr/>
      </dsp:nvSpPr>
      <dsp:spPr>
        <a:xfrm>
          <a:off x="0" y="1480877"/>
          <a:ext cx="2103120" cy="1395769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871" rIns="111290" bIns="13787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Checking</a:t>
          </a:r>
        </a:p>
      </dsp:txBody>
      <dsp:txXfrm>
        <a:off x="0" y="1480877"/>
        <a:ext cx="2103120" cy="1395769"/>
      </dsp:txXfrm>
    </dsp:sp>
    <dsp:sp modelId="{9D46CD7C-B51D-4949-8FB0-716B5E182DB7}">
      <dsp:nvSpPr>
        <dsp:cNvPr id="0" name=""/>
        <dsp:cNvSpPr/>
      </dsp:nvSpPr>
      <dsp:spPr>
        <a:xfrm>
          <a:off x="2103120" y="2960392"/>
          <a:ext cx="8412480" cy="139576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525" rIns="163225" bIns="35452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Dropping missing data and removing irrelavent columns</a:t>
          </a:r>
        </a:p>
      </dsp:txBody>
      <dsp:txXfrm>
        <a:off x="2103120" y="2960392"/>
        <a:ext cx="8412480" cy="1395769"/>
      </dsp:txXfrm>
    </dsp:sp>
    <dsp:sp modelId="{77BB00DD-6D77-DA4A-8E0B-B028E0DED46C}">
      <dsp:nvSpPr>
        <dsp:cNvPr id="0" name=""/>
        <dsp:cNvSpPr/>
      </dsp:nvSpPr>
      <dsp:spPr>
        <a:xfrm>
          <a:off x="0" y="2960392"/>
          <a:ext cx="2103120" cy="139576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871" rIns="111290" bIns="13787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Dropping</a:t>
          </a:r>
        </a:p>
      </dsp:txBody>
      <dsp:txXfrm>
        <a:off x="0" y="2960392"/>
        <a:ext cx="2103120" cy="1395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FF39-4608-2A41-8DC8-C311C0A30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EA057-A8F0-3C4E-AFFE-6AF16F088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7BA5-7804-9C46-BAAD-97E11C65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AF74A-CDBE-8A4C-87E7-60F9A7D8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5DDE-EC11-1D46-93E2-21F2075A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2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4B7EA-41E1-3E45-9107-676FA285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30C4D-F390-F446-B1B5-E9035435F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8F38-5356-1E4C-8C58-E746D82A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CD6C1-7D79-6945-BE20-BF2CBF43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950CE-28F8-F743-88BE-1DE43599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7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65FA4-90D7-CF40-9FDA-EBE6C2E7BD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40DF0C-496B-8649-A890-8CE519F1A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12EC-0359-2E4E-87BE-3FF80788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9363B-E94A-6E45-93A4-3DEBBCAA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4D4D7-7C87-A043-B00B-094ECA79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2DB8-3479-BB48-9EF6-EBD619C1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6C6A-796B-5B4D-B2BA-2635E581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219D-BB17-7A49-82B5-E9D094EE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0D1DA-5409-E442-885D-1CD6DDF4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74C2D-1288-7B41-B8CB-C90E2477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2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A00B-E364-2C42-A3F9-5AAAD067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64174-A713-5640-8BB9-51478E6A8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F8A6F-E21C-654F-8A5C-AF8CBF95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F20E8-7D85-DA4B-8347-15109CA9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78E5F-1D0E-4945-B1BD-DA246BFF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33C3-E01E-3C43-BB15-7DD104AC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6B07B-9254-574B-8196-12814F00E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177C7-84E4-0241-9063-343D97995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F9717-E560-534E-AB15-00E745556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46658-9221-E54D-930C-78CADC34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2733-B4B7-934F-940C-4CB42E7F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6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CAF2-770F-2A4F-A4EF-EE386590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4510C-CD7E-A345-8FC6-AEF87DF4D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E90D8-685B-B84A-AF06-B41E9592C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0C724-7254-254F-8F7E-8595CB3FB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7F3B08-040A-154F-9E3F-3EB596694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EF517-142A-584E-A92A-C6CB5054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ECCCA-F44D-5949-9467-D5576F2D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255F7-89C3-3B4C-B7AA-3CBAC989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4E6C-48C7-FD4E-A960-B9B81080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75406-F27E-754D-9DF8-12106EEF4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174AE-1E35-F44A-A3DA-CD98724EB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13501-DE81-6249-8793-1496E005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2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091DC-640E-5C49-B3D0-71BE93C03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C53CB-3C12-BD4D-A070-EC5C468D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6257F-81BA-3F43-B783-C16A7271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4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6CAD-7C9C-7E41-A4D5-D3F7E767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8C80B-E4FB-9C47-9D83-5BB37A25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EE153-2E69-9D45-9CC9-036D66B44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D924D-54A0-C54C-BD57-76A00678C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A7EAA-AEFA-C44D-B9A9-A0E32C6A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07967-D609-604A-B443-E4DF2D2E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1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BECF-E3AE-654C-9D60-0631C24D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69D58-82B5-B643-8665-045C0FAF9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4C6F5-39EA-7749-870F-E2A26627E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8811-1E16-6949-9A85-D860CE0C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10FBA-676D-8C4B-9FB7-B246B18B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2DD77-9A8D-4241-88C6-15F140CD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C6AC-BA2C-EF41-B704-29EFED1B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C937-0AC0-8346-A68A-C0DB5D231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EC439-BB30-5E48-8380-0D2E0582E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90DE1-1A7C-6F49-9D31-2FF9D40F4F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FC338-A7FC-7A4E-91DD-674C796CA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CE9B-7B65-9740-AD68-9CDF6631B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9C9FE-6771-FD42-ADC8-13C89BC95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3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0DF080-5875-C943-8D81-361BBF641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1" b="20546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56226DE-B43A-3D48-81E9-989DA84B075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13653" y="2004609"/>
            <a:ext cx="2446337" cy="1177925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500" dirty="0">
                <a:solidFill>
                  <a:schemeClr val="bg1"/>
                </a:solidFill>
              </a:rPr>
              <a:t>By:</a:t>
            </a: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Sowmya </a:t>
            </a:r>
            <a:r>
              <a:rPr lang="en-US" sz="1500" dirty="0" err="1">
                <a:solidFill>
                  <a:schemeClr val="bg1"/>
                </a:solidFill>
              </a:rPr>
              <a:t>reddy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baddam</a:t>
            </a:r>
            <a:endParaRPr lang="en-US" sz="1500" dirty="0">
              <a:solidFill>
                <a:schemeClr val="bg1"/>
              </a:solidFill>
            </a:endParaRP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Sri Harika Dungala</a:t>
            </a: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Pranay </a:t>
            </a:r>
            <a:r>
              <a:rPr lang="en-US" sz="1500" dirty="0" err="1">
                <a:solidFill>
                  <a:schemeClr val="bg1"/>
                </a:solidFill>
              </a:rPr>
              <a:t>Nimmala</a:t>
            </a:r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kern="1200" dirty="0">
                <a:solidFill>
                  <a:schemeClr val="tx1"/>
                </a:solidFill>
                <a:ea typeface="+mj-ea"/>
                <a:cs typeface="+mj-cs"/>
              </a:rPr>
              <a:t>Recommendation 1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800" dirty="0"/>
              <a:t>Once a cluster is identified based on the user's search words, the recommendation system can display items from the corresponding product clusters based on the product similarity.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ECF238C-9F02-734C-988E-E81220B9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59" y="2616330"/>
            <a:ext cx="8078775" cy="40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ea typeface="+mj-ea"/>
                <a:cs typeface="+mj-cs"/>
              </a:rPr>
              <a:t>Recommendation 1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800" dirty="0"/>
              <a:t>Once a cluster is identified based on the user's search words, the recommendation system can display items from the corresponding product clusters based on the product similarity.</a:t>
            </a:r>
          </a:p>
        </p:txBody>
      </p:sp>
      <p:pic>
        <p:nvPicPr>
          <p:cNvPr id="3" name="Picture 2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972956A6-D93C-C546-B304-6EE3C85F1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7" b="-1"/>
          <a:stretch/>
        </p:blipFill>
        <p:spPr>
          <a:xfrm>
            <a:off x="1188236" y="2729397"/>
            <a:ext cx="4220602" cy="3483864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82648F9-43F5-A249-909C-4B75B394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138886"/>
            <a:ext cx="5523082" cy="26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ea typeface="+mj-ea"/>
                <a:cs typeface="+mj-cs"/>
              </a:rPr>
              <a:t>Recommendation 2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800" dirty="0"/>
              <a:t>Based on product category and manufacturer, we are finding the similarity between the products and recommending them to the users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We are finding the similarity by finding the distance between the products.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764DF799-8BCB-0A47-A033-EBEFB09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288" y="2729397"/>
            <a:ext cx="4524498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186174DB-28AC-484B-8B07-5EB41394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6897" y="2729397"/>
            <a:ext cx="490685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82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630935" y="639520"/>
            <a:ext cx="5984353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/>
              <a:t>Recommendation 2 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 converted the category and manufacturer column to numerical data using binary encoding.</a:t>
            </a:r>
          </a:p>
          <a:p>
            <a:r>
              <a:rPr lang="en-US" sz="2000" dirty="0"/>
              <a:t>In order to find the distance between the products, we are converted these columns to numerical.</a:t>
            </a:r>
          </a:p>
          <a:p>
            <a:endParaRPr lang="en-US" sz="200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CA97865-F22C-8F46-9AFA-CE3462EE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590" y="889564"/>
            <a:ext cx="7978094" cy="53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ea typeface="+mj-ea"/>
                <a:cs typeface="+mj-cs"/>
              </a:rPr>
              <a:t>Recommendation 2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5169244" y="641850"/>
            <a:ext cx="646834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500" b="1" dirty="0"/>
              <a:t>Cosine similarity</a:t>
            </a:r>
            <a:r>
              <a:rPr lang="en-US" sz="1500" dirty="0"/>
              <a:t> is a metric, helpful in determining, how similar the data objects are irrespective of their size</a:t>
            </a:r>
          </a:p>
          <a:p>
            <a:pPr>
              <a:buFont typeface="Wingdings" pitchFamily="2" charset="2"/>
              <a:buChar char="§"/>
            </a:pPr>
            <a:r>
              <a:rPr lang="en-US" sz="1500" dirty="0"/>
              <a:t>If this distance is less, there will be a high degree of similarity, but when the distance is large, there will be a low degree of similarity.</a:t>
            </a:r>
          </a:p>
          <a:p>
            <a:pPr>
              <a:buFont typeface="Wingdings" pitchFamily="2" charset="2"/>
              <a:buChar char="§"/>
            </a:pPr>
            <a:r>
              <a:rPr lang="en-US" sz="1500" dirty="0"/>
              <a:t>Cosine similarity can be computed amongst arbitrary vectors. It is a </a:t>
            </a:r>
            <a:r>
              <a:rPr lang="en-US" sz="1500" i="1" dirty="0"/>
              <a:t>similarity measure</a:t>
            </a:r>
            <a:r>
              <a:rPr lang="en-US" sz="1500" dirty="0"/>
              <a:t> (which can be converted to a distance measure, and then be used in any distance-based classifier, such as nearest neighbor classification.)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31C2AE-5933-3D40-9A90-FCB51AA88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60" r="1" b="2374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8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7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b="1">
                <a:latin typeface="+mj-lt"/>
                <a:ea typeface="+mj-ea"/>
                <a:cs typeface="+mj-cs"/>
              </a:rPr>
              <a:t>Recommendation 2 </a:t>
            </a:r>
          </a:p>
        </p:txBody>
      </p:sp>
      <p:sp>
        <p:nvSpPr>
          <p:cNvPr id="99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We see that the distance is about 2, which is high. The more the distance, the less similar the products are. Let's see what these random products actually were.</a:t>
            </a:r>
          </a:p>
          <a:p>
            <a:r>
              <a:rPr lang="en-US" sz="1700" dirty="0"/>
              <a:t>It is evident that Hornby Gauge Western Express Digital Train Set and The Amazing Spiderman Stickers 2 are very different products with </a:t>
            </a:r>
            <a:r>
              <a:rPr lang="en-US" sz="1700" dirty="0" err="1"/>
              <a:t>differnt</a:t>
            </a:r>
            <a:r>
              <a:rPr lang="en-US" sz="1700" dirty="0"/>
              <a:t> category and manufacturer. Thus the distance is huge.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EDF72E-F83E-734D-AD59-058494F3E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1" b="28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7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Rectangle 8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kern="1200" dirty="0">
                <a:solidFill>
                  <a:schemeClr val="tx1"/>
                </a:solidFill>
                <a:ea typeface="+mj-ea"/>
                <a:cs typeface="+mj-cs"/>
              </a:rPr>
              <a:t>Recommendation 2 </a:t>
            </a:r>
          </a:p>
        </p:txBody>
      </p:sp>
      <p:sp>
        <p:nvSpPr>
          <p:cNvPr id="93" name="Rectangle 8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800" dirty="0"/>
              <a:t>Recommendation System by implementing the K-Nearest Neighbors algorithm. Predicting the rating of the given product based on its neighbors and compare it with the actual rating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After finding the distance we are using supervised model, K-Nearest Neighbors to find the 10 nearest products that are similar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EE0BD1-E890-BE42-8243-CBFB2D78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868" y="2567538"/>
            <a:ext cx="7418263" cy="36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25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707534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kern="1200" dirty="0">
                <a:solidFill>
                  <a:schemeClr val="tx1"/>
                </a:solidFill>
                <a:ea typeface="+mj-ea"/>
                <a:cs typeface="+mj-cs"/>
              </a:rPr>
              <a:t>Recommendation 3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600" dirty="0"/>
              <a:t>Product popularity based recommendation system targeted at new customers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/>
              <a:t>Looks like a very high proportion of ratings received is either 5 or 4. Next highest count of ratings received is for 1 which is still a very high number (=100000).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/>
              <a:t>Lets compare the average rating for each product vs the number of people who rated for the product.</a:t>
            </a:r>
          </a:p>
        </p:txBody>
      </p:sp>
      <p:sp>
        <p:nvSpPr>
          <p:cNvPr id="14345" name="Rectangle 7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B39C3A9-9D0A-8944-A9ED-61CDB85A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967689"/>
            <a:ext cx="6019331" cy="2919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94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CD504B3E-2155-480C-A1E5-DBFD02C5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53872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kern="1200" dirty="0">
                <a:solidFill>
                  <a:schemeClr val="tx1"/>
                </a:solidFill>
                <a:ea typeface="+mj-ea"/>
                <a:cs typeface="+mj-cs"/>
              </a:rPr>
              <a:t>Recommendation 3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5349240" y="58682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Looks like the productid (97907909613) got the maximum number of rating hence it is the most popular product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F91E199-FEBA-5B44-A5E8-D9B95B267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2" b="1"/>
          <a:stretch/>
        </p:blipFill>
        <p:spPr>
          <a:xfrm>
            <a:off x="557791" y="2734056"/>
            <a:ext cx="4326599" cy="3483864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8A975FC-99FA-0846-993F-AF1BDFCAA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5"/>
          <a:stretch/>
        </p:blipFill>
        <p:spPr>
          <a:xfrm>
            <a:off x="5074877" y="2729397"/>
            <a:ext cx="6646980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800" b="1" dirty="0">
                <a:ea typeface="+mj-ea"/>
                <a:cs typeface="+mj-cs"/>
              </a:rPr>
              <a:t>Recommendation 3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700" dirty="0"/>
              <a:t>Based on the customers purchase history and their rating, we are comparing similar users and making recommendations.</a:t>
            </a:r>
          </a:p>
          <a:p>
            <a:pPr>
              <a:buFont typeface="Wingdings" pitchFamily="2" charset="2"/>
              <a:buChar char="§"/>
            </a:pPr>
            <a:r>
              <a:rPr lang="en-US" sz="1700" dirty="0"/>
              <a:t>We first present ratings in a matrix, with the matrix having one row for each item (</a:t>
            </a:r>
            <a:r>
              <a:rPr lang="en-US" sz="1700" dirty="0" err="1"/>
              <a:t>product_name</a:t>
            </a:r>
            <a:r>
              <a:rPr lang="en-US" sz="1700" dirty="0"/>
              <a:t>) and one column for each user</a:t>
            </a:r>
          </a:p>
          <a:p>
            <a:pPr>
              <a:buFont typeface="Wingdings" pitchFamily="2" charset="2"/>
              <a:buChar char="§"/>
            </a:pPr>
            <a:r>
              <a:rPr lang="en-US" sz="1700" dirty="0"/>
              <a:t>We convert our table to a 2D matrix, and fill the missing values with zeros (since we will calculate distances between rating vectors). We then transform the values(ratings) of the matrix </a:t>
            </a:r>
            <a:r>
              <a:rPr lang="en-US" sz="1700" dirty="0" err="1"/>
              <a:t>dataframe</a:t>
            </a:r>
            <a:r>
              <a:rPr lang="en-US" sz="1700" dirty="0"/>
              <a:t> into a </a:t>
            </a:r>
            <a:r>
              <a:rPr lang="en-US" sz="1700" dirty="0" err="1"/>
              <a:t>scipy</a:t>
            </a:r>
            <a:r>
              <a:rPr lang="en-US" sz="1700" dirty="0"/>
              <a:t> sparse matrix for more efficient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3D65F-D099-8C43-908A-95DB17E00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2" b="-1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roduct Recommendations: Driving Revenue With Our 5-star Feature">
            <a:extLst>
              <a:ext uri="{FF2B5EF4-FFF2-40B4-BE49-F238E27FC236}">
                <a16:creationId xmlns:a16="http://schemas.microsoft.com/office/drawing/2014/main" id="{496C66B3-18D5-9745-9C66-523B59C16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" r="6899"/>
          <a:stretch/>
        </p:blipFill>
        <p:spPr bwMode="auto">
          <a:xfrm>
            <a:off x="713612" y="2068507"/>
            <a:ext cx="5723468" cy="338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833031" y="799246"/>
            <a:ext cx="10478436" cy="1177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000" b="1" dirty="0"/>
              <a:t>Why product recommendation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7033544" y="2068507"/>
            <a:ext cx="3699559" cy="1177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Time Constraints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Enhance user experience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400" dirty="0"/>
              <a:t>Increase sales (most of the ecommerce organizations earn 35% of their revenue from recommendation. 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sz="2400" dirty="0"/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6898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70854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kern="1200" dirty="0">
                <a:solidFill>
                  <a:schemeClr val="tx1"/>
                </a:solidFill>
                <a:ea typeface="+mj-ea"/>
                <a:cs typeface="+mj-cs"/>
              </a:rPr>
              <a:t>Recommendation 3 </a:t>
            </a:r>
          </a:p>
        </p:txBody>
      </p:sp>
      <p:sp>
        <p:nvSpPr>
          <p:cNvPr id="1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4654296" y="951703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400" dirty="0"/>
              <a:t>We use </a:t>
            </a:r>
            <a:r>
              <a:rPr lang="en-US" sz="1400" dirty="0" err="1"/>
              <a:t>sklearn.neighbors</a:t>
            </a:r>
            <a:r>
              <a:rPr lang="en-US" sz="1400" dirty="0"/>
              <a:t> algorithm. The algorithm we use to compute the nearest neighbors is “brute”, and we specify “metric=cosine” so that the algorithm will calculate the cosine similarity between rating vectors. Finally, we fit the model.</a:t>
            </a:r>
          </a:p>
          <a:p>
            <a:pPr>
              <a:buFont typeface="Wingdings" pitchFamily="2" charset="2"/>
              <a:buChar char="§"/>
            </a:pPr>
            <a:r>
              <a:rPr lang="en-US" sz="1400" dirty="0"/>
              <a:t>We then find the k item that have the most similar user engagement vectors</a:t>
            </a:r>
          </a:p>
          <a:p>
            <a:pPr>
              <a:buFont typeface="Wingdings" pitchFamily="2" charset="2"/>
              <a:buChar char="§"/>
            </a:pPr>
            <a:r>
              <a:rPr lang="en-US" sz="1400" dirty="0"/>
              <a:t>In this step, the </a:t>
            </a:r>
            <a:r>
              <a:rPr lang="en-US" sz="1400" dirty="0" err="1"/>
              <a:t>kNN</a:t>
            </a:r>
            <a:r>
              <a:rPr lang="en-US" sz="1400" dirty="0"/>
              <a:t> algorithm measures distance to determine the “closeness” of instances. It then classifies an instance by finding its nearest neighbors and picks the most popular class among the neighbors.</a:t>
            </a:r>
          </a:p>
          <a:p>
            <a:pPr>
              <a:buFont typeface="Wingdings" pitchFamily="2" charset="2"/>
              <a:buChar char="§"/>
            </a:pPr>
            <a:r>
              <a:rPr lang="en-US" sz="1400" dirty="0"/>
              <a:t>The principle behind nearest neighbor methods is to find a predefined number of training samples closest in distance to the new point and predict the label from these.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0460F3E-5295-8541-918E-E27C6069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864927"/>
            <a:ext cx="10917936" cy="28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25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09F1EE-FD98-1E4C-9B2D-DCF75884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3" y="1413435"/>
            <a:ext cx="7746709" cy="3989555"/>
          </a:xfrm>
          <a:prstGeom prst="rect">
            <a:avLst/>
          </a:prstGeom>
        </p:spPr>
      </p:pic>
      <p:pic>
        <p:nvPicPr>
          <p:cNvPr id="2064" name="Picture 16" descr="My Future Study - Packing Supplies and SolutionsPacking Supplies and  Solutions">
            <a:extLst>
              <a:ext uri="{FF2B5EF4-FFF2-40B4-BE49-F238E27FC236}">
                <a16:creationId xmlns:a16="http://schemas.microsoft.com/office/drawing/2014/main" id="{0C0C522C-4DF7-894E-A5A0-2D84ADAE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708" y="860694"/>
            <a:ext cx="2148016" cy="120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1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ight Triangle 7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A List of Over 100 Awesome Essential Questions Examples by Subject –  Wabisabi Learning">
            <a:extLst>
              <a:ext uri="{FF2B5EF4-FFF2-40B4-BE49-F238E27FC236}">
                <a16:creationId xmlns:a16="http://schemas.microsoft.com/office/drawing/2014/main" id="{5472DA1E-11B1-3544-A836-3109EA80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163" y="2023489"/>
            <a:ext cx="8515469" cy="304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91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 descr="Thank you for powerpoint slide with simple presentation">
            <a:extLst>
              <a:ext uri="{FF2B5EF4-FFF2-40B4-BE49-F238E27FC236}">
                <a16:creationId xmlns:a16="http://schemas.microsoft.com/office/drawing/2014/main" id="{17DB261A-08EA-424E-8B86-C4002E882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7"/>
          <a:stretch/>
        </p:blipFill>
        <p:spPr bwMode="auto">
          <a:xfrm>
            <a:off x="838200" y="704765"/>
            <a:ext cx="10628376" cy="544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97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9030839" y="2023110"/>
            <a:ext cx="3161159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b="1" kern="1200" dirty="0">
                <a:solidFill>
                  <a:schemeClr val="tx1"/>
                </a:solidFill>
                <a:ea typeface="+mj-ea"/>
                <a:cs typeface="+mj-cs"/>
              </a:rPr>
              <a:t>Understanding the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2D2868C-4597-1E46-A779-B62DD25A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10" y="858525"/>
            <a:ext cx="5823359" cy="52119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3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Pre-processing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6" name="TextBox 1">
            <a:extLst>
              <a:ext uri="{FF2B5EF4-FFF2-40B4-BE49-F238E27FC236}">
                <a16:creationId xmlns:a16="http://schemas.microsoft.com/office/drawing/2014/main" id="{0C1940FC-18D6-4461-9143-189A9B293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66396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72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ow to Evaluate your E-Commerce Product Recommendations | ECN | E-Commerce  Nation">
            <a:extLst>
              <a:ext uri="{FF2B5EF4-FFF2-40B4-BE49-F238E27FC236}">
                <a16:creationId xmlns:a16="http://schemas.microsoft.com/office/drawing/2014/main" id="{74AFF9D6-CBEC-C141-A641-D21B286F4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t="6306" r="28631" b="10811"/>
          <a:stretch/>
        </p:blipFill>
        <p:spPr bwMode="auto">
          <a:xfrm>
            <a:off x="9105551" y="3263569"/>
            <a:ext cx="2256453" cy="259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714D2D6-5815-AB43-BE87-6FE4D24D96CA}"/>
              </a:ext>
            </a:extLst>
          </p:cNvPr>
          <p:cNvSpPr txBox="1">
            <a:spLocks/>
          </p:cNvSpPr>
          <p:nvPr/>
        </p:nvSpPr>
        <p:spPr>
          <a:xfrm>
            <a:off x="833031" y="799246"/>
            <a:ext cx="10478436" cy="1177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000" b="1" dirty="0"/>
              <a:t>Types of recommendations used in our model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E9F2FEF-C657-8544-BD4F-9B6783D55257}"/>
              </a:ext>
            </a:extLst>
          </p:cNvPr>
          <p:cNvSpPr txBox="1">
            <a:spLocks/>
          </p:cNvSpPr>
          <p:nvPr/>
        </p:nvSpPr>
        <p:spPr>
          <a:xfrm>
            <a:off x="1213511" y="2036307"/>
            <a:ext cx="10006424" cy="1177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When a business is setting up its e-commerce website for the first time without any user’s history and their rating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Based on product details, we are finding the similarity between the products and recommending them to the users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Product popularity-based recommendation system targeted at new customers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and based on the customers purchase history and their rating, we are comparing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similar users and making recommendations.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425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630935" y="639520"/>
            <a:ext cx="5984353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kern="1200" dirty="0">
                <a:solidFill>
                  <a:schemeClr val="tx1"/>
                </a:solidFill>
                <a:ea typeface="+mj-ea"/>
                <a:cs typeface="+mj-cs"/>
              </a:rPr>
              <a:t>Recommendation 1 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For a business without any user-item purchase history, a search engine based recommendation system can be designed for users. The product recommendations can be based on textual clustering analysis given in product description, product name and category.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CE553D2-E691-6B44-905A-F849517F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39108"/>
            <a:ext cx="6903720" cy="37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ea typeface="+mj-ea"/>
                <a:cs typeface="+mj-cs"/>
              </a:rPr>
              <a:t>Recommendation 1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128249-E35F-174F-A0C4-99EEB2193CCE}"/>
              </a:ext>
            </a:extLst>
          </p:cNvPr>
          <p:cNvSpPr txBox="1">
            <a:spLocks/>
          </p:cNvSpPr>
          <p:nvPr/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Feature extraction from product descriptions</a:t>
            </a:r>
          </a:p>
          <a:p>
            <a:r>
              <a:rPr lang="en-US" sz="1800" dirty="0"/>
              <a:t>Converting the text in product description into numerical data for analysis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A73979-F0B9-DD48-95A6-955E33E2D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76" b="-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8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ea typeface="+mj-ea"/>
                <a:cs typeface="+mj-cs"/>
              </a:rPr>
              <a:t>Recommendation 1 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1E2837B-FC02-6F47-A90F-4A72816670C6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800" dirty="0"/>
              <a:t>Using unsupervised learning.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With the help of </a:t>
            </a:r>
            <a:r>
              <a:rPr lang="en-US" sz="1800" dirty="0" err="1"/>
              <a:t>KMeans</a:t>
            </a:r>
            <a:r>
              <a:rPr lang="en-US" sz="1800" dirty="0"/>
              <a:t> we are clustering the all the similar group of words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With the help of elbow method we are finding total number of clusters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357D17A-2431-C54D-B002-E7019BF2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959" y="2729397"/>
            <a:ext cx="4975157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66BFD96-E543-BD44-AFCF-BC7707A8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5520" y="2729397"/>
            <a:ext cx="5169604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85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2C9CF-ABE2-6341-B6F0-5F5201EA5600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ea typeface="+mj-ea"/>
                <a:cs typeface="+mj-cs"/>
              </a:rPr>
              <a:t>Recommendation 1 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1E2837B-FC02-6F47-A90F-4A72816670C6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1800" dirty="0"/>
              <a:t>With the help of </a:t>
            </a:r>
            <a:r>
              <a:rPr lang="en-US" sz="1800" dirty="0" err="1"/>
              <a:t>KMeans</a:t>
            </a:r>
            <a:r>
              <a:rPr lang="en-US" sz="1800" dirty="0"/>
              <a:t> we are clustering the all the similar group of words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With the help of elbow method we are finding total number of clusters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EEA2BD-D864-F84A-8AC5-20AC2B07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074"/>
          <a:stretch/>
        </p:blipFill>
        <p:spPr>
          <a:xfrm>
            <a:off x="4211527" y="2819567"/>
            <a:ext cx="3160889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0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918</Words>
  <Application>Microsoft Macintosh PowerPoint</Application>
  <PresentationFormat>Widescreen</PresentationFormat>
  <Paragraphs>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kasireddy arun</dc:creator>
  <cp:lastModifiedBy>kasireddy arun</cp:lastModifiedBy>
  <cp:revision>30</cp:revision>
  <dcterms:created xsi:type="dcterms:W3CDTF">2021-04-19T22:20:41Z</dcterms:created>
  <dcterms:modified xsi:type="dcterms:W3CDTF">2021-04-23T22:59:44Z</dcterms:modified>
</cp:coreProperties>
</file>